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notesSlides/notesSlide2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72" r:id="rId1"/>
  </p:sldMasterIdLst>
  <p:notesMasterIdLst>
    <p:notesMasterId r:id="rId10"/>
  </p:notesMasterIdLst>
  <p:sldIdLst>
    <p:sldId id="256" r:id="rId2"/>
    <p:sldId id="267" r:id="rId3"/>
    <p:sldId id="266" r:id="rId4"/>
    <p:sldId id="258" r:id="rId5"/>
    <p:sldId id="263" r:id="rId6"/>
    <p:sldId id="265" r:id="rId7"/>
    <p:sldId id="261" r:id="rId8"/>
    <p:sldId id="262" r:id="rId9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FFE79B"/>
    <a:srgbClr val="FC4292"/>
    <a:srgbClr val="FFCC99"/>
    <a:srgbClr val="FEF4EC"/>
    <a:srgbClr val="FDE6D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306" autoAdjust="0"/>
    <p:restoredTop sz="94660"/>
  </p:normalViewPr>
  <p:slideViewPr>
    <p:cSldViewPr>
      <p:cViewPr>
        <p:scale>
          <a:sx n="70" d="100"/>
          <a:sy n="70" d="100"/>
        </p:scale>
        <p:origin x="-3576" y="-14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183972-47EF-49E5-B0E6-44955D95DB77}" type="datetimeFigureOut">
              <a:rPr lang="it-IT" smtClean="0"/>
              <a:pPr/>
              <a:t>14-12-2013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0C857E-F6D7-4BBB-97FF-7A50A3978B9A}" type="slidenum">
              <a:rPr lang="it-IT" smtClean="0"/>
              <a:pPr/>
              <a:t>‹n.›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0C857E-F6D7-4BBB-97FF-7A50A3978B9A}" type="slidenum">
              <a:rPr lang="it-IT" smtClean="0"/>
              <a:pPr/>
              <a:t>2</a:t>
            </a:fld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0C857E-F6D7-4BBB-97FF-7A50A3978B9A}" type="slidenum">
              <a:rPr lang="it-IT" smtClean="0"/>
              <a:pPr/>
              <a:t>3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24F8B-72D8-4F5B-A3E8-67974D38420A}" type="datetimeFigureOut">
              <a:rPr lang="it-IT" smtClean="0"/>
              <a:pPr/>
              <a:t>14-12-2013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A5308-8B07-49EA-8006-A6020D646FFD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24F8B-72D8-4F5B-A3E8-67974D38420A}" type="datetimeFigureOut">
              <a:rPr lang="it-IT" smtClean="0"/>
              <a:pPr/>
              <a:t>14-12-2013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A5308-8B07-49EA-8006-A6020D646FFD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24F8B-72D8-4F5B-A3E8-67974D38420A}" type="datetimeFigureOut">
              <a:rPr lang="it-IT" smtClean="0"/>
              <a:pPr/>
              <a:t>14-12-2013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A5308-8B07-49EA-8006-A6020D646FFD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24F8B-72D8-4F5B-A3E8-67974D38420A}" type="datetimeFigureOut">
              <a:rPr lang="it-IT" smtClean="0"/>
              <a:pPr/>
              <a:t>14-12-2013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A5308-8B07-49EA-8006-A6020D646FFD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24F8B-72D8-4F5B-A3E8-67974D38420A}" type="datetimeFigureOut">
              <a:rPr lang="it-IT" smtClean="0"/>
              <a:pPr/>
              <a:t>14-12-2013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A5308-8B07-49EA-8006-A6020D646FFD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24F8B-72D8-4F5B-A3E8-67974D38420A}" type="datetimeFigureOut">
              <a:rPr lang="it-IT" smtClean="0"/>
              <a:pPr/>
              <a:t>14-12-2013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A5308-8B07-49EA-8006-A6020D646FFD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24F8B-72D8-4F5B-A3E8-67974D38420A}" type="datetimeFigureOut">
              <a:rPr lang="it-IT" smtClean="0"/>
              <a:pPr/>
              <a:t>14-12-2013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A5308-8B07-49EA-8006-A6020D646FFD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24F8B-72D8-4F5B-A3E8-67974D38420A}" type="datetimeFigureOut">
              <a:rPr lang="it-IT" smtClean="0"/>
              <a:pPr/>
              <a:t>14-12-2013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A5308-8B07-49EA-8006-A6020D646FFD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24F8B-72D8-4F5B-A3E8-67974D38420A}" type="datetimeFigureOut">
              <a:rPr lang="it-IT" smtClean="0"/>
              <a:pPr/>
              <a:t>14-12-2013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A5308-8B07-49EA-8006-A6020D646FFD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24F8B-72D8-4F5B-A3E8-67974D38420A}" type="datetimeFigureOut">
              <a:rPr lang="it-IT" smtClean="0"/>
              <a:pPr/>
              <a:t>14-12-2013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A5308-8B07-49EA-8006-A6020D646FFD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24F8B-72D8-4F5B-A3E8-67974D38420A}" type="datetimeFigureOut">
              <a:rPr lang="it-IT" smtClean="0"/>
              <a:pPr/>
              <a:t>14-12-2013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A5308-8B07-49EA-8006-A6020D646FFD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524F8B-72D8-4F5B-A3E8-67974D38420A}" type="datetimeFigureOut">
              <a:rPr lang="it-IT" smtClean="0"/>
              <a:pPr/>
              <a:t>14-12-2013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CA5308-8B07-49EA-8006-A6020D646FFD}" type="slidenum">
              <a:rPr lang="it-IT" smtClean="0"/>
              <a:pPr/>
              <a:t>‹n.›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6" Type="http://schemas.openxmlformats.org/officeDocument/2006/relationships/image" Target="../media/image6.jpeg"/><Relationship Id="rId7" Type="http://schemas.openxmlformats.org/officeDocument/2006/relationships/image" Target="../media/image7.jpeg"/><Relationship Id="rId8" Type="http://schemas.openxmlformats.org/officeDocument/2006/relationships/image" Target="../media/image8.jpeg"/><Relationship Id="rId9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8.jpeg"/><Relationship Id="rId12" Type="http://schemas.openxmlformats.org/officeDocument/2006/relationships/image" Target="../media/image19.jpeg"/><Relationship Id="rId13" Type="http://schemas.openxmlformats.org/officeDocument/2006/relationships/image" Target="../media/image20.jpeg"/><Relationship Id="rId14" Type="http://schemas.openxmlformats.org/officeDocument/2006/relationships/image" Target="../media/image21.jpeg"/><Relationship Id="rId15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5" Type="http://schemas.openxmlformats.org/officeDocument/2006/relationships/image" Target="../media/image12.jpeg"/><Relationship Id="rId6" Type="http://schemas.openxmlformats.org/officeDocument/2006/relationships/image" Target="../media/image13.jpeg"/><Relationship Id="rId7" Type="http://schemas.openxmlformats.org/officeDocument/2006/relationships/image" Target="../media/image14.jpeg"/><Relationship Id="rId8" Type="http://schemas.openxmlformats.org/officeDocument/2006/relationships/image" Target="../media/image15.jpeg"/><Relationship Id="rId9" Type="http://schemas.openxmlformats.org/officeDocument/2006/relationships/image" Target="../media/image16.jpeg"/><Relationship Id="rId10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1.jpeg"/><Relationship Id="rId1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3.jpeg"/><Relationship Id="rId4" Type="http://schemas.openxmlformats.org/officeDocument/2006/relationships/image" Target="../media/image24.jpeg"/><Relationship Id="rId5" Type="http://schemas.openxmlformats.org/officeDocument/2006/relationships/image" Target="../media/image25.jpeg"/><Relationship Id="rId6" Type="http://schemas.openxmlformats.org/officeDocument/2006/relationships/image" Target="../media/image26.jpeg"/><Relationship Id="rId7" Type="http://schemas.openxmlformats.org/officeDocument/2006/relationships/image" Target="../media/image27.jpeg"/><Relationship Id="rId8" Type="http://schemas.openxmlformats.org/officeDocument/2006/relationships/image" Target="../media/image28.jpeg"/><Relationship Id="rId9" Type="http://schemas.openxmlformats.org/officeDocument/2006/relationships/image" Target="../media/image29.jpeg"/><Relationship Id="rId10" Type="http://schemas.openxmlformats.org/officeDocument/2006/relationships/image" Target="../media/image3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4" Type="http://schemas.openxmlformats.org/officeDocument/2006/relationships/image" Target="../media/image34.jpeg"/><Relationship Id="rId5" Type="http://schemas.openxmlformats.org/officeDocument/2006/relationships/image" Target="../media/image35.jpeg"/><Relationship Id="rId6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835696" y="188640"/>
            <a:ext cx="5400600" cy="864096"/>
          </a:xfrm>
        </p:spPr>
        <p:txBody>
          <a:bodyPr>
            <a:normAutofit/>
          </a:bodyPr>
          <a:lstStyle/>
          <a:p>
            <a:r>
              <a:rPr lang="it-IT" sz="1600" b="1" dirty="0" smtClean="0">
                <a:latin typeface="Times New Roman" pitchFamily="18" charset="0"/>
                <a:cs typeface="Times New Roman" pitchFamily="18" charset="0"/>
              </a:rPr>
              <a:t>Facoltà di Scienze della Formazione </a:t>
            </a:r>
            <a:br>
              <a:rPr lang="it-IT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it-IT" sz="1600" b="1" dirty="0" smtClean="0">
                <a:latin typeface="Times New Roman" pitchFamily="18" charset="0"/>
                <a:cs typeface="Times New Roman" pitchFamily="18" charset="0"/>
              </a:rPr>
              <a:t>Corso di Laurea in Scienze della Formazione Primaria</a:t>
            </a:r>
            <a:endParaRPr lang="it-IT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043608" y="1196752"/>
            <a:ext cx="6760840" cy="1224136"/>
          </a:xfrm>
        </p:spPr>
        <p:txBody>
          <a:bodyPr>
            <a:normAutofit fontScale="92500" lnSpcReduction="10000"/>
          </a:bodyPr>
          <a:lstStyle/>
          <a:p>
            <a:r>
              <a:rPr lang="it-IT" sz="1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Relazione Finale</a:t>
            </a:r>
          </a:p>
          <a:p>
            <a:r>
              <a:rPr lang="it-IT" sz="1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Matematica e Didattica della Matematica</a:t>
            </a:r>
          </a:p>
          <a:p>
            <a:endParaRPr lang="it-IT" sz="1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it-IT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La matematica e la musica nella Scuola Primaria</a:t>
            </a:r>
            <a:endParaRPr lang="it-IT" sz="2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60647"/>
            <a:ext cx="1282430" cy="792089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2564904"/>
            <a:ext cx="3744416" cy="2520280"/>
          </a:xfrm>
          <a:prstGeom prst="rect">
            <a:avLst/>
          </a:prstGeom>
          <a:noFill/>
          <a:ln w="9525" algn="in">
            <a:solidFill>
              <a:srgbClr val="FC4292"/>
            </a:solidFill>
            <a:miter lim="800000"/>
            <a:headEnd/>
            <a:tailEnd/>
          </a:ln>
          <a:effectLst/>
        </p:spPr>
      </p:pic>
      <p:sp>
        <p:nvSpPr>
          <p:cNvPr id="7" name="CasellaDiTesto 6"/>
          <p:cNvSpPr txBox="1"/>
          <p:nvPr/>
        </p:nvSpPr>
        <p:spPr>
          <a:xfrm>
            <a:off x="251520" y="5301208"/>
            <a:ext cx="47525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Laureanda: Giulia Lamorte</a:t>
            </a:r>
          </a:p>
          <a:p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Relatore: Prof.ssa Ana </a:t>
            </a:r>
            <a:r>
              <a:rPr lang="it-IT" sz="1600" dirty="0" err="1" smtClean="0">
                <a:latin typeface="Times New Roman" pitchFamily="18" charset="0"/>
                <a:cs typeface="Times New Roman" pitchFamily="18" charset="0"/>
              </a:rPr>
              <a:t>Mill</a:t>
            </a:r>
            <a:r>
              <a:rPr lang="it-IT" sz="1600" dirty="0" err="1" smtClean="0">
                <a:latin typeface="Times New Roman" pitchFamily="18" charset="0"/>
                <a:cs typeface="Times New Roman" pitchFamily="18" charset="0"/>
              </a:rPr>
              <a:t>á</a:t>
            </a:r>
            <a:r>
              <a:rPr lang="it-IT" sz="1600" dirty="0" err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Gasca</a:t>
            </a:r>
          </a:p>
          <a:p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Correlatore: Dott.ssa M. Loredana La </a:t>
            </a:r>
            <a:r>
              <a:rPr lang="it-IT" sz="1600" dirty="0" err="1" smtClean="0">
                <a:latin typeface="Times New Roman" pitchFamily="18" charset="0"/>
                <a:cs typeface="Times New Roman" pitchFamily="18" charset="0"/>
              </a:rPr>
              <a:t>Civita</a:t>
            </a:r>
            <a:endParaRPr lang="it-IT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5004048" y="5301208"/>
            <a:ext cx="3960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Scuola Primaria: I.C. C. A. dalla Chiesa</a:t>
            </a:r>
          </a:p>
          <a:p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Classe III B</a:t>
            </a:r>
            <a:endParaRPr lang="it-IT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3275856" y="6309320"/>
            <a:ext cx="30243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Anno Accademico 2012/2013</a:t>
            </a:r>
            <a:endParaRPr lang="it-IT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>
            <a:normAutofit/>
          </a:bodyPr>
          <a:lstStyle/>
          <a:p>
            <a:r>
              <a:rPr lang="it-IT" sz="2800" dirty="0" smtClean="0"/>
              <a:t>QUADRO TEORICO</a:t>
            </a:r>
            <a:endParaRPr lang="it-IT" sz="2800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1628056" y="6461720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15" name="CasellaDiTesto 14"/>
          <p:cNvSpPr txBox="1"/>
          <p:nvPr/>
        </p:nvSpPr>
        <p:spPr>
          <a:xfrm>
            <a:off x="1547664" y="908720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Percorso tra ritmi musicali, frazioni e geometria euclidea</a:t>
            </a:r>
            <a:endParaRPr lang="it-IT" b="1" dirty="0"/>
          </a:p>
        </p:txBody>
      </p:sp>
      <p:sp>
        <p:nvSpPr>
          <p:cNvPr id="16" name="Rettangolo arrotondato 15"/>
          <p:cNvSpPr/>
          <p:nvPr/>
        </p:nvSpPr>
        <p:spPr>
          <a:xfrm>
            <a:off x="611560" y="1268760"/>
            <a:ext cx="3456384" cy="1944216"/>
          </a:xfrm>
          <a:prstGeom prst="roundRect">
            <a:avLst/>
          </a:prstGeom>
          <a:solidFill>
            <a:srgbClr val="FFCC99"/>
          </a:solidFill>
          <a:ln>
            <a:solidFill>
              <a:srgbClr val="FC42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Rettangolo arrotondato 16"/>
          <p:cNvSpPr/>
          <p:nvPr/>
        </p:nvSpPr>
        <p:spPr>
          <a:xfrm>
            <a:off x="683568" y="3501008"/>
            <a:ext cx="3456384" cy="2016224"/>
          </a:xfrm>
          <a:prstGeom prst="roundRect">
            <a:avLst/>
          </a:prstGeom>
          <a:solidFill>
            <a:srgbClr val="FFCC99"/>
          </a:solidFill>
          <a:ln>
            <a:solidFill>
              <a:srgbClr val="FC42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8" name="Rettangolo arrotondato 17"/>
          <p:cNvSpPr/>
          <p:nvPr/>
        </p:nvSpPr>
        <p:spPr>
          <a:xfrm>
            <a:off x="5220072" y="3501008"/>
            <a:ext cx="3240360" cy="1944216"/>
          </a:xfrm>
          <a:prstGeom prst="roundRect">
            <a:avLst/>
          </a:prstGeom>
          <a:solidFill>
            <a:srgbClr val="FFCC99"/>
          </a:solidFill>
          <a:ln>
            <a:solidFill>
              <a:srgbClr val="FC42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Rettangolo arrotondato 18"/>
          <p:cNvSpPr/>
          <p:nvPr/>
        </p:nvSpPr>
        <p:spPr>
          <a:xfrm>
            <a:off x="5220072" y="1268760"/>
            <a:ext cx="3312368" cy="1872208"/>
          </a:xfrm>
          <a:prstGeom prst="roundRect">
            <a:avLst/>
          </a:prstGeom>
          <a:solidFill>
            <a:srgbClr val="FFCC99"/>
          </a:solidFill>
          <a:ln>
            <a:solidFill>
              <a:srgbClr val="FC42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CasellaDiTesto 20"/>
          <p:cNvSpPr txBox="1"/>
          <p:nvPr/>
        </p:nvSpPr>
        <p:spPr>
          <a:xfrm>
            <a:off x="755576" y="1844824"/>
            <a:ext cx="316835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Pitagora, la scuola pitagorica</a:t>
            </a:r>
            <a:r>
              <a:rPr lang="it-IT" sz="1600" b="1" dirty="0" smtClean="0"/>
              <a:t> </a:t>
            </a:r>
            <a:r>
              <a:rPr lang="it-IT" b="1" dirty="0" smtClean="0"/>
              <a:t>e la teoria musicale</a:t>
            </a:r>
          </a:p>
          <a:p>
            <a:endParaRPr lang="it-IT" dirty="0" smtClean="0"/>
          </a:p>
          <a:p>
            <a:endParaRPr lang="it-IT" sz="1600" dirty="0" smtClean="0"/>
          </a:p>
          <a:p>
            <a:endParaRPr lang="it-IT" sz="1600" dirty="0" smtClean="0"/>
          </a:p>
          <a:p>
            <a:endParaRPr lang="it-IT" dirty="0"/>
          </a:p>
        </p:txBody>
      </p:sp>
      <p:sp>
        <p:nvSpPr>
          <p:cNvPr id="22" name="CasellaDiTesto 21"/>
          <p:cNvSpPr txBox="1"/>
          <p:nvPr/>
        </p:nvSpPr>
        <p:spPr>
          <a:xfrm>
            <a:off x="5292080" y="1772816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Le frazioni: le sue origini e i suoi significati</a:t>
            </a:r>
            <a:endParaRPr lang="it-IT" sz="1600" b="1" dirty="0" smtClean="0"/>
          </a:p>
        </p:txBody>
      </p:sp>
      <p:sp>
        <p:nvSpPr>
          <p:cNvPr id="24" name="CasellaDiTesto 23"/>
          <p:cNvSpPr txBox="1"/>
          <p:nvPr/>
        </p:nvSpPr>
        <p:spPr>
          <a:xfrm>
            <a:off x="755576" y="4005064"/>
            <a:ext cx="316835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Gli elementi di Euclide, gli enti geometrici e gli angoli</a:t>
            </a:r>
          </a:p>
          <a:p>
            <a:endParaRPr lang="it-IT" sz="1600" b="1" dirty="0" smtClean="0"/>
          </a:p>
          <a:p>
            <a:endParaRPr lang="it-IT" dirty="0"/>
          </a:p>
        </p:txBody>
      </p:sp>
      <p:sp>
        <p:nvSpPr>
          <p:cNvPr id="26" name="CasellaDiTesto 25"/>
          <p:cNvSpPr txBox="1"/>
          <p:nvPr/>
        </p:nvSpPr>
        <p:spPr>
          <a:xfrm>
            <a:off x="5220072" y="3933056"/>
            <a:ext cx="316835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La metodologia musicale </a:t>
            </a:r>
            <a:r>
              <a:rPr lang="it-IT" b="1" dirty="0" err="1" smtClean="0"/>
              <a:t>Orff-</a:t>
            </a:r>
            <a:r>
              <a:rPr lang="it-IT" b="1" dirty="0" smtClean="0"/>
              <a:t> </a:t>
            </a:r>
            <a:r>
              <a:rPr lang="it-IT" b="1" dirty="0" err="1" smtClean="0"/>
              <a:t>Schulwerk</a:t>
            </a:r>
            <a:endParaRPr lang="it-IT" b="1" dirty="0" smtClean="0"/>
          </a:p>
          <a:p>
            <a:endParaRPr lang="it-IT" sz="1600" b="1" dirty="0" smtClean="0"/>
          </a:p>
          <a:p>
            <a:endParaRPr lang="it-IT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251520" y="5445224"/>
            <a:ext cx="87129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it-IT" i="1" dirty="0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“L’interesse per la matematica può nascere soltanto dalla comprensione dei suoi problemi, della loro natura e dalla loro origine, dallo svelare il loro stretto rapporto con tanti temi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it-IT" i="1" dirty="0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che sono oggetto delle altre scienze, della tecnica, delle arti, della filosofia e della cultura in generale .”</a:t>
            </a:r>
            <a:endParaRPr lang="it-IT" dirty="0" smtClean="0">
              <a:latin typeface="Arial" pitchFamily="34" charset="0"/>
              <a:cs typeface="Arial" pitchFamily="34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dirty="0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G. Israel,  A . </a:t>
            </a:r>
            <a:r>
              <a:rPr lang="it-IT" dirty="0" err="1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Mill</a:t>
            </a:r>
            <a:r>
              <a:rPr lang="it-IT" dirty="0" err="1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á</a:t>
            </a:r>
            <a:r>
              <a:rPr lang="it-IT" dirty="0" err="1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n</a:t>
            </a:r>
            <a:r>
              <a:rPr lang="it-IT" dirty="0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it-IT" dirty="0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Gasca 2012</a:t>
            </a:r>
            <a:endParaRPr lang="it-IT" dirty="0" smtClean="0">
              <a:latin typeface="Arial" pitchFamily="34" charset="0"/>
              <a:cs typeface="Arial" pitchFamily="34" charset="0"/>
            </a:endParaRPr>
          </a:p>
          <a:p>
            <a:endParaRPr lang="it-IT" dirty="0"/>
          </a:p>
        </p:txBody>
      </p:sp>
      <p:cxnSp>
        <p:nvCxnSpPr>
          <p:cNvPr id="39" name="Connettore 2 38"/>
          <p:cNvCxnSpPr/>
          <p:nvPr/>
        </p:nvCxnSpPr>
        <p:spPr>
          <a:xfrm flipH="1" flipV="1">
            <a:off x="4139952" y="3068960"/>
            <a:ext cx="936104" cy="576064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ttore 2 44"/>
          <p:cNvCxnSpPr/>
          <p:nvPr/>
        </p:nvCxnSpPr>
        <p:spPr>
          <a:xfrm flipH="1">
            <a:off x="4283968" y="4509120"/>
            <a:ext cx="792088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ttore 2 46"/>
          <p:cNvCxnSpPr/>
          <p:nvPr/>
        </p:nvCxnSpPr>
        <p:spPr>
          <a:xfrm flipV="1">
            <a:off x="6948264" y="3212976"/>
            <a:ext cx="0" cy="216024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ttore 2 48"/>
          <p:cNvCxnSpPr/>
          <p:nvPr/>
        </p:nvCxnSpPr>
        <p:spPr>
          <a:xfrm>
            <a:off x="4283968" y="2132856"/>
            <a:ext cx="792088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>
            <a:normAutofit/>
          </a:bodyPr>
          <a:lstStyle/>
          <a:p>
            <a:r>
              <a:rPr lang="it-IT" sz="2800" dirty="0" smtClean="0"/>
              <a:t>QUADRO TEORICO</a:t>
            </a:r>
            <a:endParaRPr lang="it-IT" sz="2800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1628056" y="6461720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15" name="CasellaDiTesto 14"/>
          <p:cNvSpPr txBox="1"/>
          <p:nvPr/>
        </p:nvSpPr>
        <p:spPr>
          <a:xfrm>
            <a:off x="1547664" y="908720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Percorso tra ritmi musicali, frazioni e geometria euclidea</a:t>
            </a:r>
            <a:endParaRPr lang="it-IT" b="1" dirty="0"/>
          </a:p>
        </p:txBody>
      </p:sp>
      <p:sp>
        <p:nvSpPr>
          <p:cNvPr id="16" name="Rettangolo arrotondato 15"/>
          <p:cNvSpPr/>
          <p:nvPr/>
        </p:nvSpPr>
        <p:spPr>
          <a:xfrm>
            <a:off x="611560" y="1268760"/>
            <a:ext cx="3456384" cy="1944216"/>
          </a:xfrm>
          <a:prstGeom prst="roundRect">
            <a:avLst/>
          </a:prstGeom>
          <a:solidFill>
            <a:srgbClr val="FFCC99"/>
          </a:solidFill>
          <a:ln>
            <a:solidFill>
              <a:srgbClr val="FC42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Rettangolo arrotondato 16"/>
          <p:cNvSpPr/>
          <p:nvPr/>
        </p:nvSpPr>
        <p:spPr>
          <a:xfrm>
            <a:off x="683568" y="3501008"/>
            <a:ext cx="3456384" cy="2016224"/>
          </a:xfrm>
          <a:prstGeom prst="roundRect">
            <a:avLst/>
          </a:prstGeom>
          <a:solidFill>
            <a:srgbClr val="FFCC99"/>
          </a:solidFill>
          <a:ln>
            <a:solidFill>
              <a:srgbClr val="FC42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8" name="Rettangolo arrotondato 17"/>
          <p:cNvSpPr/>
          <p:nvPr/>
        </p:nvSpPr>
        <p:spPr>
          <a:xfrm>
            <a:off x="5220072" y="3501008"/>
            <a:ext cx="3240360" cy="1944216"/>
          </a:xfrm>
          <a:prstGeom prst="roundRect">
            <a:avLst/>
          </a:prstGeom>
          <a:solidFill>
            <a:srgbClr val="FFCC99"/>
          </a:solidFill>
          <a:ln>
            <a:solidFill>
              <a:srgbClr val="FC42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Rettangolo arrotondato 18"/>
          <p:cNvSpPr/>
          <p:nvPr/>
        </p:nvSpPr>
        <p:spPr>
          <a:xfrm>
            <a:off x="5220072" y="1268760"/>
            <a:ext cx="3312368" cy="1872208"/>
          </a:xfrm>
          <a:prstGeom prst="roundRect">
            <a:avLst/>
          </a:prstGeom>
          <a:solidFill>
            <a:srgbClr val="FFCC99"/>
          </a:solidFill>
          <a:ln>
            <a:solidFill>
              <a:srgbClr val="FC42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CasellaDiTesto 20"/>
          <p:cNvSpPr txBox="1"/>
          <p:nvPr/>
        </p:nvSpPr>
        <p:spPr>
          <a:xfrm>
            <a:off x="827584" y="1268760"/>
            <a:ext cx="316835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Pitagora, la scuola pitagorica</a:t>
            </a:r>
            <a:r>
              <a:rPr lang="it-IT" sz="1600" b="1" dirty="0" smtClean="0"/>
              <a:t> </a:t>
            </a:r>
            <a:r>
              <a:rPr lang="it-IT" b="1" dirty="0" smtClean="0"/>
              <a:t>e la teoria musicale</a:t>
            </a:r>
          </a:p>
          <a:p>
            <a:endParaRPr lang="it-IT" dirty="0" smtClean="0"/>
          </a:p>
          <a:p>
            <a:endParaRPr lang="it-IT" sz="1600" dirty="0" smtClean="0"/>
          </a:p>
          <a:p>
            <a:endParaRPr lang="it-IT" sz="1600" dirty="0" smtClean="0"/>
          </a:p>
          <a:p>
            <a:endParaRPr lang="it-IT" dirty="0"/>
          </a:p>
        </p:txBody>
      </p:sp>
      <p:sp>
        <p:nvSpPr>
          <p:cNvPr id="22" name="CasellaDiTesto 21"/>
          <p:cNvSpPr txBox="1"/>
          <p:nvPr/>
        </p:nvSpPr>
        <p:spPr>
          <a:xfrm>
            <a:off x="5292080" y="1412776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Le frazioni: le sue origini e i suoi significati</a:t>
            </a:r>
            <a:endParaRPr lang="it-IT" sz="1600" b="1" dirty="0" smtClean="0"/>
          </a:p>
        </p:txBody>
      </p:sp>
      <p:sp>
        <p:nvSpPr>
          <p:cNvPr id="24" name="CasellaDiTesto 23"/>
          <p:cNvSpPr txBox="1"/>
          <p:nvPr/>
        </p:nvSpPr>
        <p:spPr>
          <a:xfrm>
            <a:off x="827584" y="3501008"/>
            <a:ext cx="31683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Gli elementi di Euclide, gli enti geometrici e gli angoli</a:t>
            </a:r>
            <a:endParaRPr lang="it-IT" sz="1600" b="1" dirty="0" smtClean="0"/>
          </a:p>
          <a:p>
            <a:endParaRPr lang="it-IT" dirty="0"/>
          </a:p>
        </p:txBody>
      </p:sp>
      <p:sp>
        <p:nvSpPr>
          <p:cNvPr id="26" name="CasellaDiTesto 25"/>
          <p:cNvSpPr txBox="1"/>
          <p:nvPr/>
        </p:nvSpPr>
        <p:spPr>
          <a:xfrm>
            <a:off x="5220072" y="3573016"/>
            <a:ext cx="316835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La metodologia musicale </a:t>
            </a:r>
            <a:r>
              <a:rPr lang="it-IT" b="1" dirty="0" err="1" smtClean="0"/>
              <a:t>Orff-</a:t>
            </a:r>
            <a:r>
              <a:rPr lang="it-IT" b="1" dirty="0" smtClean="0"/>
              <a:t> </a:t>
            </a:r>
            <a:r>
              <a:rPr lang="it-IT" b="1" dirty="0" err="1" smtClean="0"/>
              <a:t>Schulwerk</a:t>
            </a:r>
            <a:endParaRPr lang="it-IT" b="1" dirty="0" smtClean="0"/>
          </a:p>
          <a:p>
            <a:r>
              <a:rPr lang="it-IT" sz="1600" b="1" dirty="0" smtClean="0"/>
              <a:t> </a:t>
            </a:r>
          </a:p>
          <a:p>
            <a:endParaRPr lang="it-IT" dirty="0"/>
          </a:p>
        </p:txBody>
      </p:sp>
      <p:cxnSp>
        <p:nvCxnSpPr>
          <p:cNvPr id="39" name="Connettore 2 38"/>
          <p:cNvCxnSpPr/>
          <p:nvPr/>
        </p:nvCxnSpPr>
        <p:spPr>
          <a:xfrm flipH="1" flipV="1">
            <a:off x="4139952" y="3068960"/>
            <a:ext cx="936104" cy="576064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ttore 2 44"/>
          <p:cNvCxnSpPr/>
          <p:nvPr/>
        </p:nvCxnSpPr>
        <p:spPr>
          <a:xfrm flipH="1">
            <a:off x="4283968" y="4509120"/>
            <a:ext cx="792088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ttore 2 46"/>
          <p:cNvCxnSpPr/>
          <p:nvPr/>
        </p:nvCxnSpPr>
        <p:spPr>
          <a:xfrm flipV="1">
            <a:off x="6948264" y="3212976"/>
            <a:ext cx="0" cy="216024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ttore 2 48"/>
          <p:cNvCxnSpPr/>
          <p:nvPr/>
        </p:nvCxnSpPr>
        <p:spPr>
          <a:xfrm>
            <a:off x="4283968" y="2132856"/>
            <a:ext cx="792088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Immagine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444208" y="4005064"/>
            <a:ext cx="1152128" cy="1368152"/>
          </a:xfrm>
          <a:prstGeom prst="rect">
            <a:avLst/>
          </a:prstGeom>
          <a:ln>
            <a:solidFill>
              <a:srgbClr val="FC4292"/>
            </a:solidFill>
          </a:ln>
        </p:spPr>
      </p:pic>
      <p:pic>
        <p:nvPicPr>
          <p:cNvPr id="23" name="Immagine 2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15616" y="4221088"/>
            <a:ext cx="864096" cy="1080120"/>
          </a:xfrm>
          <a:prstGeom prst="rect">
            <a:avLst/>
          </a:prstGeom>
          <a:ln>
            <a:solidFill>
              <a:srgbClr val="FC4292"/>
            </a:solidFill>
          </a:ln>
        </p:spPr>
      </p:pic>
      <p:pic>
        <p:nvPicPr>
          <p:cNvPr id="25" name="Immagine 24" descr="Immagine_0.tmp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55776" y="4149080"/>
            <a:ext cx="1080171" cy="1237150"/>
          </a:xfrm>
          <a:prstGeom prst="rect">
            <a:avLst/>
          </a:prstGeom>
          <a:ln>
            <a:solidFill>
              <a:srgbClr val="FC4292"/>
            </a:solidFill>
          </a:ln>
        </p:spPr>
      </p:pic>
      <p:pic>
        <p:nvPicPr>
          <p:cNvPr id="27" name="Immagine 2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948264" y="1772816"/>
            <a:ext cx="936104" cy="1296144"/>
          </a:xfrm>
          <a:prstGeom prst="rect">
            <a:avLst/>
          </a:prstGeom>
          <a:ln>
            <a:solidFill>
              <a:srgbClr val="FC4292"/>
            </a:solidFill>
          </a:ln>
        </p:spPr>
      </p:pic>
      <p:pic>
        <p:nvPicPr>
          <p:cNvPr id="28" name="Immagine 2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763688" y="1844824"/>
            <a:ext cx="1080120" cy="1224136"/>
          </a:xfrm>
          <a:prstGeom prst="rect">
            <a:avLst/>
          </a:prstGeom>
          <a:ln>
            <a:solidFill>
              <a:srgbClr val="FC4292"/>
            </a:solidFill>
          </a:ln>
        </p:spPr>
      </p:pic>
      <p:pic>
        <p:nvPicPr>
          <p:cNvPr id="29" name="Immagine 2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868144" y="2060848"/>
            <a:ext cx="792088" cy="1008112"/>
          </a:xfrm>
          <a:prstGeom prst="rect">
            <a:avLst/>
          </a:prstGeom>
          <a:ln>
            <a:solidFill>
              <a:srgbClr val="FC4292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r>
              <a:rPr lang="it-IT" sz="2800" dirty="0" smtClean="0"/>
              <a:t>IL MIO PROGETTO</a:t>
            </a:r>
            <a:endParaRPr lang="it-IT" sz="2800" dirty="0"/>
          </a:p>
        </p:txBody>
      </p:sp>
      <p:sp>
        <p:nvSpPr>
          <p:cNvPr id="4" name="Rettangolo arrotondato 3"/>
          <p:cNvSpPr/>
          <p:nvPr/>
        </p:nvSpPr>
        <p:spPr>
          <a:xfrm>
            <a:off x="179512" y="908720"/>
            <a:ext cx="4392488" cy="3528392"/>
          </a:xfrm>
          <a:prstGeom prst="roundRect">
            <a:avLst/>
          </a:prstGeom>
          <a:solidFill>
            <a:srgbClr val="FFCC99"/>
          </a:solidFill>
          <a:ln>
            <a:solidFill>
              <a:srgbClr val="FC42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6" name="Rettangolo arrotondato 5"/>
          <p:cNvSpPr/>
          <p:nvPr/>
        </p:nvSpPr>
        <p:spPr>
          <a:xfrm>
            <a:off x="4823520" y="908720"/>
            <a:ext cx="4068960" cy="3024336"/>
          </a:xfrm>
          <a:prstGeom prst="roundRect">
            <a:avLst/>
          </a:prstGeom>
          <a:solidFill>
            <a:srgbClr val="FFCC99"/>
          </a:solidFill>
          <a:ln>
            <a:solidFill>
              <a:srgbClr val="FC42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7" name="Rettangolo arrotondato 6"/>
          <p:cNvSpPr/>
          <p:nvPr/>
        </p:nvSpPr>
        <p:spPr>
          <a:xfrm>
            <a:off x="5004048" y="4077072"/>
            <a:ext cx="3600400" cy="2520280"/>
          </a:xfrm>
          <a:prstGeom prst="roundRect">
            <a:avLst/>
          </a:prstGeom>
          <a:solidFill>
            <a:srgbClr val="FFE79B"/>
          </a:solidFill>
          <a:ln>
            <a:solidFill>
              <a:srgbClr val="FC42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8" name="Rettangolo arrotondato 7"/>
          <p:cNvSpPr/>
          <p:nvPr/>
        </p:nvSpPr>
        <p:spPr>
          <a:xfrm>
            <a:off x="251520" y="4653136"/>
            <a:ext cx="4392488" cy="1872208"/>
          </a:xfrm>
          <a:prstGeom prst="roundRect">
            <a:avLst/>
          </a:prstGeom>
          <a:solidFill>
            <a:srgbClr val="FFCC99"/>
          </a:solidFill>
          <a:ln>
            <a:solidFill>
              <a:srgbClr val="FC42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asellaDiTesto 8"/>
          <p:cNvSpPr txBox="1"/>
          <p:nvPr/>
        </p:nvSpPr>
        <p:spPr>
          <a:xfrm>
            <a:off x="179512" y="908720"/>
            <a:ext cx="4392488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it-IT" sz="1400" b="1" dirty="0" err="1" smtClean="0">
                <a:latin typeface="Times New Roman" pitchFamily="18" charset="0"/>
                <a:cs typeface="Times New Roman" pitchFamily="18" charset="0"/>
              </a:rPr>
              <a:t>U.D.</a:t>
            </a:r>
            <a:r>
              <a:rPr lang="it-IT" sz="1400" b="1" dirty="0" smtClean="0">
                <a:latin typeface="Times New Roman" pitchFamily="18" charset="0"/>
                <a:cs typeface="Times New Roman" pitchFamily="18" charset="0"/>
              </a:rPr>
              <a:t> La filastrocca e le frazioni</a:t>
            </a:r>
          </a:p>
          <a:p>
            <a:r>
              <a:rPr lang="it-IT" sz="1400" b="1" dirty="0" smtClean="0">
                <a:latin typeface="Times New Roman" pitchFamily="18" charset="0"/>
                <a:cs typeface="Times New Roman" pitchFamily="18" charset="0"/>
              </a:rPr>
              <a:t>Incontri:  </a:t>
            </a:r>
            <a:r>
              <a:rPr lang="it-IT" sz="1400" dirty="0" smtClean="0">
                <a:latin typeface="Times New Roman" pitchFamily="18" charset="0"/>
                <a:cs typeface="Times New Roman" pitchFamily="18" charset="0"/>
              </a:rPr>
              <a:t>- Gioco musicale “1,2,3 io mi </a:t>
            </a:r>
            <a:r>
              <a:rPr lang="it-IT" sz="1400" dirty="0" err="1" smtClean="0">
                <a:latin typeface="Times New Roman" pitchFamily="18" charset="0"/>
                <a:cs typeface="Times New Roman" pitchFamily="18" charset="0"/>
              </a:rPr>
              <a:t>chiamo…</a:t>
            </a:r>
            <a:r>
              <a:rPr lang="it-IT" sz="1400" dirty="0" smtClean="0">
                <a:latin typeface="Times New Roman" pitchFamily="18" charset="0"/>
                <a:cs typeface="Times New Roman" pitchFamily="18" charset="0"/>
              </a:rPr>
              <a:t>”  </a:t>
            </a:r>
          </a:p>
          <a:p>
            <a:r>
              <a:rPr lang="it-IT" sz="1400" dirty="0" smtClean="0">
                <a:latin typeface="Times New Roman" pitchFamily="18" charset="0"/>
                <a:cs typeface="Times New Roman" pitchFamily="18" charset="0"/>
              </a:rPr>
              <a:t>                 -  </a:t>
            </a:r>
            <a:r>
              <a:rPr lang="it-IT" sz="1400" dirty="0" err="1" smtClean="0">
                <a:latin typeface="Times New Roman" pitchFamily="18" charset="0"/>
                <a:cs typeface="Times New Roman" pitchFamily="18" charset="0"/>
              </a:rPr>
              <a:t>Mama</a:t>
            </a:r>
            <a:r>
              <a:rPr lang="it-IT" sz="1400" dirty="0" smtClean="0">
                <a:latin typeface="Times New Roman" pitchFamily="18" charset="0"/>
                <a:cs typeface="Times New Roman" pitchFamily="18" charset="0"/>
              </a:rPr>
              <a:t> Lama</a:t>
            </a:r>
          </a:p>
          <a:p>
            <a:r>
              <a:rPr lang="it-IT" sz="1400" dirty="0" smtClean="0">
                <a:latin typeface="Times New Roman" pitchFamily="18" charset="0"/>
                <a:cs typeface="Times New Roman" pitchFamily="18" charset="0"/>
              </a:rPr>
              <a:t>                 -  Giochiamo con la filastrocca “AN DAN”</a:t>
            </a:r>
          </a:p>
          <a:p>
            <a:r>
              <a:rPr lang="it-IT" sz="1400" dirty="0" smtClean="0">
                <a:latin typeface="Times New Roman" pitchFamily="18" charset="0"/>
                <a:cs typeface="Times New Roman" pitchFamily="18" charset="0"/>
              </a:rPr>
              <a:t>                 -  Il quaderno</a:t>
            </a:r>
          </a:p>
          <a:p>
            <a:r>
              <a:rPr lang="it-IT" sz="1400" dirty="0" smtClean="0">
                <a:latin typeface="Times New Roman" pitchFamily="18" charset="0"/>
                <a:cs typeface="Times New Roman" pitchFamily="18" charset="0"/>
              </a:rPr>
              <a:t>                 -  Diventiamo </a:t>
            </a:r>
            <a:r>
              <a:rPr lang="it-IT" sz="1400" dirty="0" err="1" smtClean="0">
                <a:latin typeface="Times New Roman" pitchFamily="18" charset="0"/>
                <a:cs typeface="Times New Roman" pitchFamily="18" charset="0"/>
              </a:rPr>
              <a:t>compositori…</a:t>
            </a:r>
            <a:r>
              <a:rPr lang="it-IT" sz="1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it-IT" sz="1400" dirty="0" smtClean="0">
                <a:latin typeface="Times New Roman" pitchFamily="18" charset="0"/>
                <a:cs typeface="Times New Roman" pitchFamily="18" charset="0"/>
              </a:rPr>
              <a:t>                 -  Composizione ed improvvisazioni con </a:t>
            </a:r>
          </a:p>
          <a:p>
            <a:r>
              <a:rPr lang="it-IT" sz="1400" dirty="0" smtClean="0">
                <a:latin typeface="Times New Roman" pitchFamily="18" charset="0"/>
                <a:cs typeface="Times New Roman" pitchFamily="18" charset="0"/>
              </a:rPr>
              <a:t>                     quattro cellule ritmiche</a:t>
            </a:r>
          </a:p>
          <a:p>
            <a:r>
              <a:rPr lang="it-IT" sz="1400" dirty="0" smtClean="0">
                <a:latin typeface="Times New Roman" pitchFamily="18" charset="0"/>
                <a:cs typeface="Times New Roman" pitchFamily="18" charset="0"/>
              </a:rPr>
              <a:t>                 -  “Lo Strano Spartito”</a:t>
            </a:r>
          </a:p>
          <a:p>
            <a:r>
              <a:rPr lang="it-IT" sz="1400" dirty="0" smtClean="0">
                <a:latin typeface="Times New Roman" pitchFamily="18" charset="0"/>
                <a:cs typeface="Times New Roman" pitchFamily="18" charset="0"/>
              </a:rPr>
              <a:t>                 -  Biglietto intero o non intero? Pieghiamo e </a:t>
            </a:r>
          </a:p>
          <a:p>
            <a:r>
              <a:rPr lang="it-IT" sz="1400" dirty="0" smtClean="0">
                <a:latin typeface="Times New Roman" pitchFamily="18" charset="0"/>
                <a:cs typeface="Times New Roman" pitchFamily="18" charset="0"/>
              </a:rPr>
              <a:t>                     frazioniamo la carta</a:t>
            </a:r>
          </a:p>
          <a:p>
            <a:r>
              <a:rPr lang="it-IT" sz="1400" dirty="0" smtClean="0">
                <a:latin typeface="Times New Roman" pitchFamily="18" charset="0"/>
                <a:cs typeface="Times New Roman" pitchFamily="18" charset="0"/>
              </a:rPr>
              <a:t>                 -  Problemi con l’unità frazionaria</a:t>
            </a:r>
          </a:p>
          <a:p>
            <a:r>
              <a:rPr lang="it-IT" sz="1400" dirty="0" smtClean="0">
                <a:latin typeface="Times New Roman" pitchFamily="18" charset="0"/>
                <a:cs typeface="Times New Roman" pitchFamily="18" charset="0"/>
              </a:rPr>
              <a:t>                 -  A tavola con le frazioni! È pronta la festa!</a:t>
            </a:r>
          </a:p>
          <a:p>
            <a:r>
              <a:rPr lang="it-IT" sz="1400" dirty="0" smtClean="0">
                <a:latin typeface="Times New Roman" pitchFamily="18" charset="0"/>
                <a:cs typeface="Times New Roman" pitchFamily="18" charset="0"/>
              </a:rPr>
              <a:t>                 -  La bandiera. Componiamo da soli …</a:t>
            </a:r>
          </a:p>
          <a:p>
            <a:r>
              <a:rPr lang="it-IT" sz="1400" dirty="0" smtClean="0">
                <a:latin typeface="Times New Roman" pitchFamily="18" charset="0"/>
                <a:cs typeface="Times New Roman" pitchFamily="18" charset="0"/>
              </a:rPr>
              <a:t>                 -  La musica e le frazioni;</a:t>
            </a:r>
          </a:p>
          <a:p>
            <a:r>
              <a:rPr lang="it-IT" sz="1400" dirty="0" smtClean="0">
                <a:latin typeface="Times New Roman" pitchFamily="18" charset="0"/>
                <a:cs typeface="Times New Roman" pitchFamily="18" charset="0"/>
              </a:rPr>
              <a:t>                 -  La prima grande sfida</a:t>
            </a:r>
          </a:p>
          <a:p>
            <a:endParaRPr lang="it-IT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4823520" y="980728"/>
            <a:ext cx="4320480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it-IT" sz="1400" b="1" dirty="0" err="1" smtClean="0">
                <a:latin typeface="Times New Roman" pitchFamily="18" charset="0"/>
                <a:cs typeface="Times New Roman" pitchFamily="18" charset="0"/>
              </a:rPr>
              <a:t>U.D.</a:t>
            </a:r>
            <a:r>
              <a:rPr lang="it-IT" sz="1400" b="1" dirty="0" smtClean="0">
                <a:latin typeface="Times New Roman" pitchFamily="18" charset="0"/>
                <a:cs typeface="Times New Roman" pitchFamily="18" charset="0"/>
              </a:rPr>
              <a:t>  Giochiamo con le frazioni e il </a:t>
            </a:r>
          </a:p>
          <a:p>
            <a:pPr algn="ctr"/>
            <a:r>
              <a:rPr lang="it-IT" sz="1400" b="1" dirty="0" smtClean="0">
                <a:latin typeface="Times New Roman" pitchFamily="18" charset="0"/>
                <a:cs typeface="Times New Roman" pitchFamily="18" charset="0"/>
              </a:rPr>
              <a:t>pentagramma</a:t>
            </a:r>
          </a:p>
          <a:p>
            <a:r>
              <a:rPr lang="it-IT" sz="1400" b="1" dirty="0" smtClean="0">
                <a:latin typeface="Times New Roman" pitchFamily="18" charset="0"/>
                <a:cs typeface="Times New Roman" pitchFamily="18" charset="0"/>
              </a:rPr>
              <a:t>Incontri:  -  </a:t>
            </a:r>
            <a:r>
              <a:rPr lang="it-IT" sz="1400" dirty="0" smtClean="0">
                <a:latin typeface="Times New Roman" pitchFamily="18" charset="0"/>
                <a:cs typeface="Times New Roman" pitchFamily="18" charset="0"/>
              </a:rPr>
              <a:t>Musica e quantità</a:t>
            </a:r>
          </a:p>
          <a:p>
            <a:r>
              <a:rPr lang="it-IT" sz="1400" dirty="0" smtClean="0">
                <a:latin typeface="Times New Roman" pitchFamily="18" charset="0"/>
                <a:cs typeface="Times New Roman" pitchFamily="18" charset="0"/>
              </a:rPr>
              <a:t>                  -  La torta millefoglie</a:t>
            </a:r>
          </a:p>
          <a:p>
            <a:r>
              <a:rPr lang="it-IT" sz="1400" dirty="0" smtClean="0">
                <a:latin typeface="Times New Roman" pitchFamily="18" charset="0"/>
                <a:cs typeface="Times New Roman" pitchFamily="18" charset="0"/>
              </a:rPr>
              <a:t>                  -  La frazione complementare e la musica</a:t>
            </a:r>
          </a:p>
          <a:p>
            <a:r>
              <a:rPr lang="it-IT" sz="1400" dirty="0" smtClean="0">
                <a:latin typeface="Times New Roman" pitchFamily="18" charset="0"/>
                <a:cs typeface="Times New Roman" pitchFamily="18" charset="0"/>
              </a:rPr>
              <a:t>                  -  I gemelli vogliono la stessa parte di     </a:t>
            </a:r>
          </a:p>
          <a:p>
            <a:r>
              <a:rPr lang="it-IT" sz="1400" dirty="0" smtClean="0">
                <a:latin typeface="Times New Roman" pitchFamily="18" charset="0"/>
                <a:cs typeface="Times New Roman" pitchFamily="18" charset="0"/>
              </a:rPr>
              <a:t>                     cioccolato!</a:t>
            </a:r>
          </a:p>
          <a:p>
            <a:r>
              <a:rPr lang="it-IT" sz="1400" dirty="0" smtClean="0">
                <a:latin typeface="Times New Roman" pitchFamily="18" charset="0"/>
                <a:cs typeface="Times New Roman" pitchFamily="18" charset="0"/>
              </a:rPr>
              <a:t>                  -  Frazioni sorelle e la musica</a:t>
            </a:r>
          </a:p>
          <a:p>
            <a:r>
              <a:rPr lang="it-IT" sz="1400" dirty="0" smtClean="0">
                <a:latin typeface="Times New Roman" pitchFamily="18" charset="0"/>
                <a:cs typeface="Times New Roman" pitchFamily="18" charset="0"/>
              </a:rPr>
              <a:t>                  -  Ottetto per le scope</a:t>
            </a:r>
          </a:p>
          <a:p>
            <a:r>
              <a:rPr lang="it-IT" sz="1400" dirty="0" smtClean="0">
                <a:latin typeface="Times New Roman" pitchFamily="18" charset="0"/>
                <a:cs typeface="Times New Roman" pitchFamily="18" charset="0"/>
              </a:rPr>
              <a:t>                  -  Composizione</a:t>
            </a:r>
          </a:p>
          <a:p>
            <a:r>
              <a:rPr lang="it-IT" sz="1400" dirty="0" smtClean="0">
                <a:latin typeface="Times New Roman" pitchFamily="18" charset="0"/>
                <a:cs typeface="Times New Roman" pitchFamily="18" charset="0"/>
              </a:rPr>
              <a:t>                  -  Pitagora e il monocordo</a:t>
            </a:r>
          </a:p>
          <a:p>
            <a:r>
              <a:rPr lang="it-IT" sz="1400" dirty="0" smtClean="0">
                <a:latin typeface="Times New Roman" pitchFamily="18" charset="0"/>
                <a:cs typeface="Times New Roman" pitchFamily="18" charset="0"/>
              </a:rPr>
              <a:t>                  -  Ripasso  con tanti esercizi!</a:t>
            </a:r>
          </a:p>
          <a:p>
            <a:r>
              <a:rPr lang="it-IT" sz="1400" dirty="0" smtClean="0">
                <a:latin typeface="Times New Roman" pitchFamily="18" charset="0"/>
                <a:cs typeface="Times New Roman" pitchFamily="18" charset="0"/>
              </a:rPr>
              <a:t>                  -  Seconda sfida</a:t>
            </a:r>
          </a:p>
          <a:p>
            <a:endParaRPr lang="it-IT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251520" y="4626620"/>
            <a:ext cx="4392488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smtClean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it-IT" sz="1400" b="1" dirty="0" err="1" smtClean="0">
                <a:latin typeface="Times New Roman" pitchFamily="18" charset="0"/>
                <a:cs typeface="Times New Roman" pitchFamily="18" charset="0"/>
              </a:rPr>
              <a:t>U.D.</a:t>
            </a:r>
            <a:r>
              <a:rPr lang="it-IT" sz="1400" b="1" dirty="0" smtClean="0">
                <a:latin typeface="Times New Roman" pitchFamily="18" charset="0"/>
                <a:cs typeface="Times New Roman" pitchFamily="18" charset="0"/>
              </a:rPr>
              <a:t> Esploriamo il mondo con la geometria e il corpo</a:t>
            </a:r>
          </a:p>
          <a:p>
            <a:r>
              <a:rPr lang="it-IT" sz="1400" b="1" dirty="0" smtClean="0">
                <a:latin typeface="Times New Roman" pitchFamily="18" charset="0"/>
                <a:cs typeface="Times New Roman" pitchFamily="18" charset="0"/>
              </a:rPr>
              <a:t>Incontri:  - </a:t>
            </a:r>
            <a:r>
              <a:rPr lang="it-IT" sz="1400" dirty="0" smtClean="0">
                <a:latin typeface="Times New Roman" pitchFamily="18" charset="0"/>
                <a:cs typeface="Times New Roman" pitchFamily="18" charset="0"/>
              </a:rPr>
              <a:t>La canzone e le discussioni geometriche</a:t>
            </a:r>
          </a:p>
          <a:p>
            <a:r>
              <a:rPr lang="it-IT" sz="1400" dirty="0" smtClean="0">
                <a:latin typeface="Times New Roman" pitchFamily="18" charset="0"/>
                <a:cs typeface="Times New Roman" pitchFamily="18" charset="0"/>
              </a:rPr>
              <a:t>                    -  Le linee e le rette con il corpo</a:t>
            </a:r>
          </a:p>
          <a:p>
            <a:r>
              <a:rPr lang="it-IT" sz="1400" dirty="0" smtClean="0">
                <a:latin typeface="Times New Roman" pitchFamily="18" charset="0"/>
                <a:cs typeface="Times New Roman" pitchFamily="18" charset="0"/>
              </a:rPr>
              <a:t>                    -  Le rette parallele, perpendicolari e </a:t>
            </a:r>
          </a:p>
          <a:p>
            <a:r>
              <a:rPr lang="it-IT" sz="1400" dirty="0" smtClean="0">
                <a:latin typeface="Times New Roman" pitchFamily="18" charset="0"/>
                <a:cs typeface="Times New Roman" pitchFamily="18" charset="0"/>
              </a:rPr>
              <a:t>                       incidenti</a:t>
            </a:r>
          </a:p>
          <a:p>
            <a:r>
              <a:rPr lang="it-IT" sz="1400" dirty="0" smtClean="0">
                <a:latin typeface="Times New Roman" pitchFamily="18" charset="0"/>
                <a:cs typeface="Times New Roman" pitchFamily="18" charset="0"/>
              </a:rPr>
              <a:t>                    -  Ahi! Che botta!</a:t>
            </a:r>
          </a:p>
          <a:p>
            <a:r>
              <a:rPr lang="it-IT" sz="1400" dirty="0" smtClean="0">
                <a:latin typeface="Times New Roman" pitchFamily="18" charset="0"/>
                <a:cs typeface="Times New Roman" pitchFamily="18" charset="0"/>
              </a:rPr>
              <a:t>                    -  Angoli e cannucce</a:t>
            </a:r>
          </a:p>
          <a:p>
            <a:r>
              <a:rPr lang="it-IT" sz="1400" dirty="0" smtClean="0">
                <a:latin typeface="Times New Roman" pitchFamily="18" charset="0"/>
                <a:cs typeface="Times New Roman" pitchFamily="18" charset="0"/>
              </a:rPr>
              <a:t>                    -  La sfida finale</a:t>
            </a:r>
          </a:p>
          <a:p>
            <a:endParaRPr lang="it-IT" sz="13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5220072" y="4149080"/>
            <a:ext cx="30963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smtClean="0">
                <a:latin typeface="Times New Roman" pitchFamily="18" charset="0"/>
                <a:cs typeface="Times New Roman" pitchFamily="18" charset="0"/>
              </a:rPr>
              <a:t>Spettacolo finale “Sipario chiuso”</a:t>
            </a:r>
          </a:p>
          <a:p>
            <a:r>
              <a:rPr lang="it-IT" sz="1400" dirty="0" smtClean="0"/>
              <a:t> </a:t>
            </a:r>
          </a:p>
          <a:p>
            <a:endParaRPr lang="it-IT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5148064" y="4365104"/>
            <a:ext cx="331236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400" dirty="0" smtClean="0">
                <a:latin typeface="Times New Roman" pitchFamily="18" charset="0"/>
                <a:cs typeface="Times New Roman" pitchFamily="18" charset="0"/>
              </a:rPr>
              <a:t>Il percorso si conclude con lo spettacolo rivolto ai genitori sulla storia del Principe di </a:t>
            </a:r>
            <a:r>
              <a:rPr lang="it-IT" sz="1400" dirty="0" err="1" smtClean="0">
                <a:latin typeface="Times New Roman" pitchFamily="18" charset="0"/>
                <a:cs typeface="Times New Roman" pitchFamily="18" charset="0"/>
              </a:rPr>
              <a:t>Regiomonte</a:t>
            </a:r>
            <a:r>
              <a:rPr lang="it-IT" sz="1400" dirty="0" smtClean="0">
                <a:latin typeface="Times New Roman" pitchFamily="18" charset="0"/>
                <a:cs typeface="Times New Roman" pitchFamily="18" charset="0"/>
              </a:rPr>
              <a:t> e la sfida dalla Strega Puzzola. Ripercorre attraverso la drammatizzazione il progetto costruito e il personaggio che ha accompagnato durante tutte le attività  delle tre unità didattiche. Lo spettacolo è composto da parti da recitare, canti, balli, brani con i bastoni, body percussion  e dialogo musicale.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it-IT" sz="2800" dirty="0" smtClean="0">
                <a:latin typeface="Times New Roman" pitchFamily="18" charset="0"/>
                <a:cs typeface="Times New Roman" pitchFamily="18" charset="0"/>
              </a:rPr>
              <a:t>1 U. D. LA FILASTROCCA E LE FRAZIONI</a:t>
            </a:r>
            <a:endParaRPr lang="it-IT" sz="2800" dirty="0"/>
          </a:p>
        </p:txBody>
      </p:sp>
      <p:sp>
        <p:nvSpPr>
          <p:cNvPr id="3" name="Rettangolo arrotondato 2"/>
          <p:cNvSpPr/>
          <p:nvPr/>
        </p:nvSpPr>
        <p:spPr>
          <a:xfrm>
            <a:off x="323528" y="1196752"/>
            <a:ext cx="4680520" cy="2880320"/>
          </a:xfrm>
          <a:prstGeom prst="roundRect">
            <a:avLst/>
          </a:prstGeom>
          <a:solidFill>
            <a:srgbClr val="FFE79B"/>
          </a:solidFill>
          <a:ln>
            <a:solidFill>
              <a:srgbClr val="FC42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467544" y="1268760"/>
            <a:ext cx="43924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 smtClean="0">
                <a:latin typeface="Times New Roman" pitchFamily="18" charset="0"/>
                <a:cs typeface="Times New Roman" pitchFamily="18" charset="0"/>
              </a:rPr>
              <a:t>Il principe di </a:t>
            </a:r>
            <a:r>
              <a:rPr lang="it-IT" sz="1400" dirty="0" err="1" smtClean="0">
                <a:latin typeface="Times New Roman" pitchFamily="18" charset="0"/>
                <a:cs typeface="Times New Roman" pitchFamily="18" charset="0"/>
              </a:rPr>
              <a:t>Regiomonte</a:t>
            </a:r>
            <a:r>
              <a:rPr lang="it-IT" sz="1400" dirty="0" smtClean="0">
                <a:latin typeface="Times New Roman" pitchFamily="18" charset="0"/>
                <a:cs typeface="Times New Roman" pitchFamily="18" charset="0"/>
              </a:rPr>
              <a:t>  e la Compagnia del Principe                       </a:t>
            </a:r>
            <a:endParaRPr lang="it-IT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Digitali_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1556792"/>
            <a:ext cx="1546955" cy="2304256"/>
          </a:xfrm>
          <a:prstGeom prst="rect">
            <a:avLst/>
          </a:prstGeom>
          <a:noFill/>
          <a:ln w="9525">
            <a:solidFill>
              <a:srgbClr val="FC4292"/>
            </a:solidFill>
            <a:miter lim="800000"/>
            <a:headEnd/>
            <a:tailEnd/>
          </a:ln>
        </p:spPr>
      </p:pic>
      <p:pic>
        <p:nvPicPr>
          <p:cNvPr id="6" name="Immagin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1556792"/>
            <a:ext cx="1440160" cy="1906634"/>
          </a:xfrm>
          <a:prstGeom prst="rect">
            <a:avLst/>
          </a:prstGeom>
          <a:noFill/>
          <a:ln w="9525">
            <a:solidFill>
              <a:srgbClr val="FC4292"/>
            </a:solidFill>
            <a:miter lim="800000"/>
            <a:headEnd/>
            <a:tailEnd/>
          </a:ln>
        </p:spPr>
      </p:pic>
      <p:pic>
        <p:nvPicPr>
          <p:cNvPr id="7" name="Immagin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765901">
            <a:off x="1915292" y="1736617"/>
            <a:ext cx="1069905" cy="840159"/>
          </a:xfrm>
          <a:prstGeom prst="rect">
            <a:avLst/>
          </a:prstGeom>
          <a:noFill/>
          <a:ln w="9525">
            <a:solidFill>
              <a:srgbClr val="FC4292"/>
            </a:solidFill>
            <a:miter lim="800000"/>
            <a:headEnd/>
            <a:tailEnd/>
          </a:ln>
        </p:spPr>
      </p:pic>
      <p:pic>
        <p:nvPicPr>
          <p:cNvPr id="8" name="Picture 2" descr="_MG_8844_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07704" y="2780928"/>
            <a:ext cx="1296144" cy="996682"/>
          </a:xfrm>
          <a:prstGeom prst="rect">
            <a:avLst/>
          </a:prstGeom>
          <a:noFill/>
          <a:ln w="9525">
            <a:solidFill>
              <a:srgbClr val="FC4292"/>
            </a:solidFill>
            <a:miter lim="800000"/>
            <a:headEnd/>
            <a:tailEnd/>
          </a:ln>
        </p:spPr>
      </p:pic>
      <p:sp>
        <p:nvSpPr>
          <p:cNvPr id="9" name="CasellaDiTesto 8"/>
          <p:cNvSpPr txBox="1"/>
          <p:nvPr/>
        </p:nvSpPr>
        <p:spPr>
          <a:xfrm>
            <a:off x="5292080" y="1124744"/>
            <a:ext cx="3456384" cy="738664"/>
          </a:xfrm>
          <a:prstGeom prst="rect">
            <a:avLst/>
          </a:prstGeom>
          <a:solidFill>
            <a:srgbClr val="FFCC99"/>
          </a:solidFill>
        </p:spPr>
        <p:txBody>
          <a:bodyPr wrap="square" rtlCol="0">
            <a:spAutoFit/>
          </a:bodyPr>
          <a:lstStyle/>
          <a:p>
            <a:r>
              <a:rPr lang="it-IT" sz="1400" dirty="0" smtClean="0">
                <a:latin typeface="Times New Roman" pitchFamily="18" charset="0"/>
                <a:cs typeface="Times New Roman" pitchFamily="18" charset="0"/>
              </a:rPr>
              <a:t>Body percussion, filastrocca, composizione  ritmica con i mattoncini e tanti giochi di matematica con le frazioni …</a:t>
            </a:r>
            <a:endParaRPr lang="it-IT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Immagine 6" descr="DSC04176_0.tmp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48064" y="1988840"/>
            <a:ext cx="1368152" cy="1823696"/>
          </a:xfrm>
          <a:prstGeom prst="rect">
            <a:avLst/>
          </a:prstGeom>
          <a:noFill/>
          <a:ln w="9525">
            <a:solidFill>
              <a:srgbClr val="FC4292"/>
            </a:solidFill>
            <a:miter lim="800000"/>
            <a:headEnd/>
            <a:tailEnd/>
          </a:ln>
        </p:spPr>
      </p:pic>
      <p:pic>
        <p:nvPicPr>
          <p:cNvPr id="11" name="Immagine 9" descr="DSC04177_0.tmp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32240" y="1916832"/>
            <a:ext cx="2016224" cy="1093206"/>
          </a:xfrm>
          <a:prstGeom prst="rect">
            <a:avLst/>
          </a:prstGeom>
          <a:noFill/>
          <a:ln w="9525">
            <a:solidFill>
              <a:srgbClr val="FC4292"/>
            </a:solidFill>
            <a:miter lim="800000"/>
            <a:headEnd/>
            <a:tailEnd/>
          </a:ln>
        </p:spPr>
      </p:pic>
      <p:pic>
        <p:nvPicPr>
          <p:cNvPr id="12" name="Picture 3" descr="_MG_8841_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04248" y="3140968"/>
            <a:ext cx="1944216" cy="1329572"/>
          </a:xfrm>
          <a:prstGeom prst="rect">
            <a:avLst/>
          </a:prstGeom>
          <a:noFill/>
          <a:ln w="9525">
            <a:solidFill>
              <a:srgbClr val="FC4292"/>
            </a:solidFill>
            <a:miter lim="800000"/>
            <a:headEnd/>
            <a:tailEnd/>
          </a:ln>
        </p:spPr>
      </p:pic>
      <p:pic>
        <p:nvPicPr>
          <p:cNvPr id="13" name="Segnaposto contenuto 3" descr="DSC04183_0.tmp"/>
          <p:cNvPicPr>
            <a:picLocks noGrp="1" noChangeAspect="1"/>
          </p:cNvPicPr>
          <p:nvPr>
            <p:ph idx="1"/>
          </p:nvPr>
        </p:nvPicPr>
        <p:blipFill>
          <a:blip r:embed="rId10" cstate="print"/>
          <a:srcRect/>
          <a:stretch>
            <a:fillRect/>
          </a:stretch>
        </p:blipFill>
        <p:spPr>
          <a:xfrm>
            <a:off x="179512" y="4149080"/>
            <a:ext cx="1728192" cy="1260505"/>
          </a:xfrm>
          <a:ln>
            <a:solidFill>
              <a:srgbClr val="FC4292"/>
            </a:solidFill>
          </a:ln>
        </p:spPr>
      </p:pic>
      <p:pic>
        <p:nvPicPr>
          <p:cNvPr id="14" name="Immagine 10" descr="DSC04179_0.tmp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115616" y="5301208"/>
            <a:ext cx="1824203" cy="1368152"/>
          </a:xfrm>
          <a:prstGeom prst="rect">
            <a:avLst/>
          </a:prstGeom>
          <a:noFill/>
          <a:ln w="9525">
            <a:solidFill>
              <a:srgbClr val="FC4292"/>
            </a:solidFill>
            <a:miter lim="800000"/>
            <a:headEnd/>
            <a:tailEnd/>
          </a:ln>
        </p:spPr>
      </p:pic>
      <p:pic>
        <p:nvPicPr>
          <p:cNvPr id="15" name="Immagine 4" descr="DSC04185_0.tmp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059832" y="4221088"/>
            <a:ext cx="1368152" cy="1824650"/>
          </a:xfrm>
          <a:prstGeom prst="rect">
            <a:avLst/>
          </a:prstGeom>
          <a:noFill/>
          <a:ln w="9525">
            <a:solidFill>
              <a:srgbClr val="FC4292"/>
            </a:solidFill>
            <a:miter lim="800000"/>
            <a:headEnd/>
            <a:tailEnd/>
          </a:ln>
        </p:spPr>
      </p:pic>
      <p:pic>
        <p:nvPicPr>
          <p:cNvPr id="16" name="Immagine 6" descr="DSC04193_0.tmp"/>
          <p:cNvPicPr>
            <a:picLocks noChangeAspect="1"/>
          </p:cNvPicPr>
          <p:nvPr/>
        </p:nvPicPr>
        <p:blipFill>
          <a:blip r:embed="rId13" cstate="print">
            <a:grayscl/>
          </a:blip>
          <a:srcRect/>
          <a:stretch>
            <a:fillRect/>
          </a:stretch>
        </p:blipFill>
        <p:spPr bwMode="auto">
          <a:xfrm>
            <a:off x="4572000" y="4293096"/>
            <a:ext cx="1944216" cy="1368945"/>
          </a:xfrm>
          <a:prstGeom prst="rect">
            <a:avLst/>
          </a:prstGeom>
          <a:noFill/>
          <a:ln w="9525">
            <a:solidFill>
              <a:srgbClr val="FC4292"/>
            </a:solidFill>
            <a:miter lim="800000"/>
            <a:headEnd/>
            <a:tailEnd/>
          </a:ln>
        </p:spPr>
      </p:pic>
      <p:pic>
        <p:nvPicPr>
          <p:cNvPr id="17" name="Immagine 3" descr="DSC04199_0.tmp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164288" y="4797152"/>
            <a:ext cx="1386203" cy="1847716"/>
          </a:xfrm>
          <a:prstGeom prst="rect">
            <a:avLst/>
          </a:prstGeom>
          <a:noFill/>
          <a:ln w="9525">
            <a:solidFill>
              <a:srgbClr val="FC4292"/>
            </a:solidFill>
            <a:miter lim="800000"/>
            <a:headEnd/>
            <a:tailEnd/>
          </a:ln>
        </p:spPr>
      </p:pic>
      <p:sp>
        <p:nvSpPr>
          <p:cNvPr id="18" name="Rettangolo arrotondato 17"/>
          <p:cNvSpPr/>
          <p:nvPr/>
        </p:nvSpPr>
        <p:spPr>
          <a:xfrm>
            <a:off x="5292080" y="1124744"/>
            <a:ext cx="3456384" cy="720080"/>
          </a:xfrm>
          <a:prstGeom prst="roundRect">
            <a:avLst/>
          </a:prstGeom>
          <a:noFill/>
          <a:ln>
            <a:solidFill>
              <a:srgbClr val="FC42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26" name="Picture 2" descr="DSCN4426_0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rot="5400000">
            <a:off x="5376156" y="5289140"/>
            <a:ext cx="1634737" cy="1226826"/>
          </a:xfrm>
          <a:prstGeom prst="rect">
            <a:avLst/>
          </a:prstGeom>
          <a:noFill/>
          <a:ln w="9525">
            <a:solidFill>
              <a:srgbClr val="FC429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it-IT" sz="2800" dirty="0" smtClean="0">
                <a:latin typeface="Times New Roman" pitchFamily="18" charset="0"/>
                <a:cs typeface="Times New Roman" pitchFamily="18" charset="0"/>
              </a:rPr>
              <a:t>2 U. D. GIOCHIAMO CON LE FRAZIONI E IL PENTAGRAMMA</a:t>
            </a:r>
            <a:endParaRPr lang="it-IT" sz="2800" dirty="0"/>
          </a:p>
        </p:txBody>
      </p:sp>
      <p:sp>
        <p:nvSpPr>
          <p:cNvPr id="5" name="Rettangolo arrotondato 4"/>
          <p:cNvSpPr/>
          <p:nvPr/>
        </p:nvSpPr>
        <p:spPr>
          <a:xfrm>
            <a:off x="251520" y="1052736"/>
            <a:ext cx="8640960" cy="5616624"/>
          </a:xfrm>
          <a:prstGeom prst="roundRect">
            <a:avLst/>
          </a:prstGeom>
          <a:solidFill>
            <a:srgbClr val="FFCC99"/>
          </a:solidFill>
          <a:ln>
            <a:solidFill>
              <a:srgbClr val="FC42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899592" y="1052736"/>
            <a:ext cx="63367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>
                <a:latin typeface="Times New Roman" pitchFamily="18" charset="0"/>
                <a:cs typeface="Times New Roman" pitchFamily="18" charset="0"/>
              </a:rPr>
              <a:t>Frazioni complementari, equivalenti, analisi e composizione del rigo musicale </a:t>
            </a:r>
            <a:endParaRPr lang="it-IT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Segnaposto contenuto 3" descr="DSC04208_0.tmp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23528" y="1988840"/>
            <a:ext cx="2016224" cy="1008112"/>
          </a:xfrm>
          <a:ln>
            <a:solidFill>
              <a:srgbClr val="FC4292"/>
            </a:solidFill>
          </a:ln>
        </p:spPr>
      </p:pic>
      <p:pic>
        <p:nvPicPr>
          <p:cNvPr id="8" name="Immagine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483768" y="1484784"/>
            <a:ext cx="2016224" cy="1872208"/>
          </a:xfrm>
          <a:prstGeom prst="rect">
            <a:avLst/>
          </a:prstGeom>
          <a:ln>
            <a:solidFill>
              <a:srgbClr val="FC4292"/>
            </a:solidFill>
          </a:ln>
        </p:spPr>
      </p:pic>
      <p:pic>
        <p:nvPicPr>
          <p:cNvPr id="9" name="Immagine 8" descr="DSC04215_0.tmp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1484784"/>
            <a:ext cx="2176453" cy="1872208"/>
          </a:xfrm>
          <a:prstGeom prst="rect">
            <a:avLst/>
          </a:prstGeom>
          <a:noFill/>
          <a:ln w="9525">
            <a:solidFill>
              <a:srgbClr val="FC4292"/>
            </a:solidFill>
            <a:miter lim="800000"/>
            <a:headEnd/>
            <a:tailEnd/>
          </a:ln>
        </p:spPr>
      </p:pic>
      <p:pic>
        <p:nvPicPr>
          <p:cNvPr id="10" name="Immagine 9" descr="DSC04217_0.tmp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76256" y="1556792"/>
            <a:ext cx="1872208" cy="1920018"/>
          </a:xfrm>
          <a:prstGeom prst="rect">
            <a:avLst/>
          </a:prstGeom>
          <a:noFill/>
          <a:ln w="9525">
            <a:solidFill>
              <a:srgbClr val="FC4292"/>
            </a:solidFill>
            <a:miter lim="800000"/>
            <a:headEnd/>
            <a:tailEnd/>
          </a:ln>
        </p:spPr>
      </p:pic>
      <p:pic>
        <p:nvPicPr>
          <p:cNvPr id="11" name="Immagine 1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67544" y="3284984"/>
            <a:ext cx="1800200" cy="2025618"/>
          </a:xfrm>
          <a:prstGeom prst="rect">
            <a:avLst/>
          </a:prstGeom>
          <a:ln>
            <a:solidFill>
              <a:srgbClr val="FC4292"/>
            </a:solidFill>
          </a:ln>
        </p:spPr>
      </p:pic>
      <p:pic>
        <p:nvPicPr>
          <p:cNvPr id="12" name="Immagine 1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95536" y="5517232"/>
            <a:ext cx="1944216" cy="678464"/>
          </a:xfrm>
          <a:prstGeom prst="rect">
            <a:avLst/>
          </a:prstGeom>
          <a:ln>
            <a:solidFill>
              <a:srgbClr val="FC4292"/>
            </a:solidFill>
          </a:ln>
        </p:spPr>
      </p:pic>
      <p:pic>
        <p:nvPicPr>
          <p:cNvPr id="13" name="Immagine 1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411760" y="3501008"/>
            <a:ext cx="2232248" cy="1021840"/>
          </a:xfrm>
          <a:prstGeom prst="rect">
            <a:avLst/>
          </a:prstGeom>
          <a:ln>
            <a:solidFill>
              <a:srgbClr val="FC4292"/>
            </a:solidFill>
          </a:ln>
        </p:spPr>
      </p:pic>
      <p:pic>
        <p:nvPicPr>
          <p:cNvPr id="14" name="Segnaposto contenuto 3" descr="DSC04225_0.tmp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>
          <a:xfrm>
            <a:off x="2411760" y="4653136"/>
            <a:ext cx="2304256" cy="1923633"/>
          </a:xfrm>
          <a:prstGeom prst="rect">
            <a:avLst/>
          </a:prstGeom>
          <a:ln>
            <a:solidFill>
              <a:srgbClr val="FC4292"/>
            </a:solidFill>
          </a:ln>
        </p:spPr>
      </p:pic>
      <p:pic>
        <p:nvPicPr>
          <p:cNvPr id="15" name="Immagine 4" descr="DSC04157_0.tmp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788024" y="3573016"/>
            <a:ext cx="2050022" cy="2736304"/>
          </a:xfrm>
          <a:prstGeom prst="rect">
            <a:avLst/>
          </a:prstGeom>
          <a:noFill/>
          <a:ln w="9525">
            <a:solidFill>
              <a:srgbClr val="FC4292"/>
            </a:solidFill>
            <a:miter lim="800000"/>
            <a:headEnd/>
            <a:tailEnd/>
          </a:ln>
        </p:spPr>
      </p:pic>
      <p:pic>
        <p:nvPicPr>
          <p:cNvPr id="16" name="Immagine 3" descr="DSC04231_0.tmp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948264" y="3645024"/>
            <a:ext cx="1800200" cy="2520280"/>
          </a:xfrm>
          <a:prstGeom prst="rect">
            <a:avLst/>
          </a:prstGeom>
          <a:noFill/>
          <a:ln w="9525">
            <a:solidFill>
              <a:srgbClr val="FC429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4114800" cy="1196752"/>
          </a:xfrm>
        </p:spPr>
        <p:txBody>
          <a:bodyPr>
            <a:noAutofit/>
          </a:bodyPr>
          <a:lstStyle/>
          <a:p>
            <a:r>
              <a:rPr lang="it-IT" sz="2800" dirty="0" smtClean="0">
                <a:latin typeface="Times New Roman" pitchFamily="18" charset="0"/>
                <a:cs typeface="Times New Roman" pitchFamily="18" charset="0"/>
              </a:rPr>
              <a:t>3 U. D. Esploriamo il mondo con la geometria </a:t>
            </a:r>
            <a:br>
              <a:rPr lang="it-IT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it-IT" sz="2800" dirty="0" smtClean="0">
                <a:latin typeface="Times New Roman" pitchFamily="18" charset="0"/>
                <a:cs typeface="Times New Roman" pitchFamily="18" charset="0"/>
              </a:rPr>
              <a:t>e il corpo </a:t>
            </a:r>
            <a:endParaRPr lang="it-IT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ttangolo arrotondato 3"/>
          <p:cNvSpPr/>
          <p:nvPr/>
        </p:nvSpPr>
        <p:spPr>
          <a:xfrm>
            <a:off x="323528" y="1412776"/>
            <a:ext cx="4104456" cy="5256584"/>
          </a:xfrm>
          <a:prstGeom prst="roundRect">
            <a:avLst/>
          </a:prstGeom>
          <a:solidFill>
            <a:srgbClr val="FFCC99"/>
          </a:solidFill>
          <a:ln>
            <a:solidFill>
              <a:srgbClr val="FC42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CasellaDiTesto 4"/>
          <p:cNvSpPr txBox="1"/>
          <p:nvPr/>
        </p:nvSpPr>
        <p:spPr>
          <a:xfrm>
            <a:off x="5508104" y="188640"/>
            <a:ext cx="28803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>
                <a:latin typeface="Times New Roman" pitchFamily="18" charset="0"/>
                <a:cs typeface="Times New Roman" pitchFamily="18" charset="0"/>
              </a:rPr>
              <a:t>Spettacolo finale “Sipario chiuso”</a:t>
            </a:r>
            <a:endParaRPr lang="it-IT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ttangolo arrotondato 6"/>
          <p:cNvSpPr/>
          <p:nvPr/>
        </p:nvSpPr>
        <p:spPr>
          <a:xfrm>
            <a:off x="4644008" y="1412776"/>
            <a:ext cx="4320480" cy="5256584"/>
          </a:xfrm>
          <a:prstGeom prst="roundRect">
            <a:avLst/>
          </a:prstGeom>
          <a:solidFill>
            <a:srgbClr val="FFE79B"/>
          </a:solidFill>
          <a:ln>
            <a:solidFill>
              <a:srgbClr val="FC42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CasellaDiTesto 9"/>
          <p:cNvSpPr txBox="1"/>
          <p:nvPr/>
        </p:nvSpPr>
        <p:spPr>
          <a:xfrm>
            <a:off x="755576" y="2060848"/>
            <a:ext cx="33123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it-IT" sz="14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Se chiudi gli occhi puoi meglio sentire </a:t>
            </a:r>
            <a:endParaRPr lang="it-IT" sz="1400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14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il mio disegno potrai indovinare</a:t>
            </a:r>
            <a:endParaRPr lang="it-IT" sz="1400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14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forse un quadrato, forse un rettangolo</a:t>
            </a:r>
            <a:endParaRPr lang="it-IT" sz="1400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14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sembra una linea che scende giù</a:t>
            </a:r>
            <a:endParaRPr lang="it-IT" sz="1400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1400" i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CI</a:t>
            </a:r>
            <a:r>
              <a:rPr lang="it-IT" sz="14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it-IT" sz="1400" i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CI</a:t>
            </a:r>
            <a:r>
              <a:rPr lang="it-IT" sz="14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it-IT" sz="1400" i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CI</a:t>
            </a:r>
            <a:r>
              <a:rPr lang="it-IT" sz="14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it-IT" sz="1400" i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CI</a:t>
            </a:r>
            <a:r>
              <a:rPr lang="it-IT" sz="14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it-IT" sz="1400" i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CI</a:t>
            </a:r>
            <a:r>
              <a:rPr lang="it-IT" sz="14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it-IT" sz="1400" i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CI</a:t>
            </a:r>
            <a:r>
              <a:rPr lang="it-IT" sz="14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it-IT" sz="1400" i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CI</a:t>
            </a:r>
            <a:r>
              <a:rPr lang="it-IT" sz="14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it-IT" sz="1400" i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CI</a:t>
            </a:r>
            <a:r>
              <a:rPr lang="it-IT" sz="14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it-IT" sz="1400" i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CI</a:t>
            </a:r>
            <a:r>
              <a:rPr lang="it-IT" sz="14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it-IT" sz="1400" i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CI</a:t>
            </a:r>
            <a:r>
              <a:rPr lang="it-IT" sz="14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it-IT" sz="1400" i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CI</a:t>
            </a:r>
            <a:r>
              <a:rPr lang="it-IT" sz="14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it-IT" sz="1400" i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CI</a:t>
            </a:r>
            <a:r>
              <a:rPr lang="it-IT" sz="14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it-IT" sz="1400" i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CI</a:t>
            </a:r>
            <a:r>
              <a:rPr lang="it-IT" sz="14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it-IT" sz="1400" i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CI</a:t>
            </a:r>
            <a:r>
              <a:rPr lang="it-IT" sz="14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it-IT" sz="1400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14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ma dimmelo tu?</a:t>
            </a:r>
            <a:endParaRPr lang="it-IT" sz="1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755576" y="2060848"/>
            <a:ext cx="3312368" cy="1368152"/>
          </a:xfrm>
          <a:prstGeom prst="rect">
            <a:avLst/>
          </a:prstGeom>
          <a:noFill/>
          <a:ln>
            <a:solidFill>
              <a:srgbClr val="FC42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4" name="Immagine 1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987824" y="3645024"/>
            <a:ext cx="1296144" cy="1584176"/>
          </a:xfrm>
          <a:prstGeom prst="rect">
            <a:avLst/>
          </a:prstGeom>
          <a:ln>
            <a:solidFill>
              <a:srgbClr val="FC4292"/>
            </a:solidFill>
          </a:ln>
        </p:spPr>
      </p:pic>
      <p:pic>
        <p:nvPicPr>
          <p:cNvPr id="15" name="Immagine 1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91680" y="4005064"/>
            <a:ext cx="1152128" cy="1335249"/>
          </a:xfrm>
          <a:prstGeom prst="rect">
            <a:avLst/>
          </a:prstGeom>
          <a:ln>
            <a:solidFill>
              <a:srgbClr val="FC4292"/>
            </a:solidFill>
          </a:ln>
        </p:spPr>
      </p:pic>
      <p:pic>
        <p:nvPicPr>
          <p:cNvPr id="16" name="Immagine 1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67544" y="3717032"/>
            <a:ext cx="1080120" cy="1368152"/>
          </a:xfrm>
          <a:prstGeom prst="rect">
            <a:avLst/>
          </a:prstGeom>
          <a:ln>
            <a:solidFill>
              <a:srgbClr val="FC4292"/>
            </a:solidFill>
          </a:ln>
        </p:spPr>
      </p:pic>
      <p:sp>
        <p:nvSpPr>
          <p:cNvPr id="17" name="CasellaDiTesto 16"/>
          <p:cNvSpPr txBox="1"/>
          <p:nvPr/>
        </p:nvSpPr>
        <p:spPr>
          <a:xfrm>
            <a:off x="539552" y="5445224"/>
            <a:ext cx="367240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400" dirty="0" smtClean="0">
                <a:latin typeface="Times New Roman" pitchFamily="18" charset="0"/>
                <a:cs typeface="Times New Roman" pitchFamily="18" charset="0"/>
              </a:rPr>
              <a:t>Discussione geometriche sugli oggetti che ci circondano, immedesimazione nella figura e nell’ente geometrico con il corpo e con materiale manipolativo, cannucce, indovinelli e musica in  movimento. </a:t>
            </a:r>
            <a:endParaRPr lang="it-IT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755576" y="1556792"/>
            <a:ext cx="3384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>
                <a:latin typeface="Times New Roman" pitchFamily="18" charset="0"/>
                <a:cs typeface="Times New Roman" pitchFamily="18" charset="0"/>
              </a:rPr>
              <a:t>Gli enti geometrici e gli angoli con la musica in movimento, il corpo e gli oggetti.</a:t>
            </a:r>
            <a:endParaRPr lang="it-IT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Immagine 1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012160" y="1484784"/>
            <a:ext cx="1368152" cy="1656184"/>
          </a:xfrm>
          <a:prstGeom prst="rect">
            <a:avLst/>
          </a:prstGeom>
          <a:ln>
            <a:solidFill>
              <a:srgbClr val="FC4292"/>
            </a:solidFill>
          </a:ln>
        </p:spPr>
      </p:pic>
      <p:sp>
        <p:nvSpPr>
          <p:cNvPr id="19" name="Rettangolo 18"/>
          <p:cNvSpPr/>
          <p:nvPr/>
        </p:nvSpPr>
        <p:spPr>
          <a:xfrm>
            <a:off x="4644008" y="3140968"/>
            <a:ext cx="432048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1400" dirty="0" smtClean="0">
                <a:latin typeface="Times New Roman" pitchFamily="18" charset="0"/>
                <a:cs typeface="Times New Roman" pitchFamily="18" charset="0"/>
              </a:rPr>
              <a:t>“Sipario chiuso” è la storia della Strega malvagia Puzzola che riesce a liberarsi dal sortilegio che la teneva prigioniera in una gabbia. Decide di vendicarsi e di lanciare un incantesimo contro le pentole, i pentoloni e i cibi per rovinare il banchetto di compleanno del Principe di </a:t>
            </a:r>
            <a:r>
              <a:rPr lang="it-IT" sz="1400" dirty="0" err="1" smtClean="0">
                <a:latin typeface="Times New Roman" pitchFamily="18" charset="0"/>
                <a:cs typeface="Times New Roman" pitchFamily="18" charset="0"/>
              </a:rPr>
              <a:t>Regiomonte</a:t>
            </a:r>
            <a:r>
              <a:rPr lang="it-IT" sz="1400" dirty="0" smtClean="0">
                <a:latin typeface="Times New Roman" pitchFamily="18" charset="0"/>
                <a:cs typeface="Times New Roman" pitchFamily="18" charset="0"/>
              </a:rPr>
              <a:t>. Il principe chiama la fata buona Trilli per dissolvere questa magia. Lei gli comunica che dovrà inviarlo in un posto speciale per farsi aiutare a risolvere l’indovinello “la filastrocca An Dan”. Grazie a uno specchio magico verrà catapultato in una classe di una scuola elementare che lo aiuterà a trovare i tre indizi nascosti nella filastrocca; il sortilegio malvagio svanirà e la strega verrà sconfitta. Gli alunni, gli abitanti del Regno e il Principe riescono a festeggiare felicemente, tutti insieme, il compleanno.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619672" y="404664"/>
            <a:ext cx="6573416" cy="864096"/>
          </a:xfrm>
        </p:spPr>
        <p:txBody>
          <a:bodyPr>
            <a:normAutofit fontScale="90000"/>
          </a:bodyPr>
          <a:lstStyle/>
          <a:p>
            <a:r>
              <a:rPr lang="it-IT" sz="3100" dirty="0" smtClean="0"/>
              <a:t>AUTOVALUTAZIONE</a:t>
            </a:r>
            <a:r>
              <a:rPr lang="it-IT" dirty="0" smtClean="0"/>
              <a:t> </a:t>
            </a:r>
            <a:br>
              <a:rPr lang="it-IT" dirty="0" smtClean="0"/>
            </a:br>
            <a:endParaRPr lang="it-IT" dirty="0"/>
          </a:p>
        </p:txBody>
      </p:sp>
      <p:sp>
        <p:nvSpPr>
          <p:cNvPr id="4" name="Rettangolo arrotondato 3"/>
          <p:cNvSpPr/>
          <p:nvPr/>
        </p:nvSpPr>
        <p:spPr>
          <a:xfrm>
            <a:off x="323528" y="1556792"/>
            <a:ext cx="4104456" cy="5112568"/>
          </a:xfrm>
          <a:prstGeom prst="roundRect">
            <a:avLst/>
          </a:prstGeom>
          <a:solidFill>
            <a:srgbClr val="FFCC99"/>
          </a:solidFill>
          <a:ln>
            <a:solidFill>
              <a:srgbClr val="FC42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ttangolo arrotondato 4"/>
          <p:cNvSpPr/>
          <p:nvPr/>
        </p:nvSpPr>
        <p:spPr>
          <a:xfrm>
            <a:off x="4788024" y="1556792"/>
            <a:ext cx="4104456" cy="5112568"/>
          </a:xfrm>
          <a:prstGeom prst="roundRect">
            <a:avLst/>
          </a:prstGeom>
          <a:solidFill>
            <a:srgbClr val="FFCC99"/>
          </a:solidFill>
          <a:ln>
            <a:solidFill>
              <a:srgbClr val="FC42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827584" y="1844824"/>
            <a:ext cx="288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 smtClean="0">
                <a:latin typeface="Times New Roman" pitchFamily="18" charset="0"/>
                <a:cs typeface="Times New Roman" pitchFamily="18" charset="0"/>
              </a:rPr>
              <a:t>Punti di forza</a:t>
            </a:r>
            <a:endParaRPr lang="it-IT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5004048" y="1844824"/>
            <a:ext cx="3816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 smtClean="0">
                <a:latin typeface="Times New Roman" pitchFamily="18" charset="0"/>
                <a:cs typeface="Times New Roman" pitchFamily="18" charset="0"/>
              </a:rPr>
              <a:t>Punti  di criticità</a:t>
            </a:r>
            <a:endParaRPr lang="it-IT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395536" y="2996952"/>
            <a:ext cx="38884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 Legame tra la matematica e la musica</a:t>
            </a:r>
          </a:p>
          <a:p>
            <a:pPr>
              <a:buFontTx/>
              <a:buChar char="-"/>
            </a:pPr>
            <a:endParaRPr lang="it-IT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 Metodologia dell’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Orff-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Schulwerk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Tx/>
              <a:buChar char="-"/>
            </a:pPr>
            <a:endParaRPr lang="it-IT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 Sfondo integratore: Il Principe di 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Regiomonte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e le tre sfide</a:t>
            </a:r>
          </a:p>
          <a:p>
            <a:pPr>
              <a:buFontTx/>
              <a:buChar char="-"/>
            </a:pPr>
            <a:endParaRPr lang="it-IT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it-IT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4932040" y="3356992"/>
            <a:ext cx="38164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it-IT" dirty="0" smtClean="0"/>
              <a:t>  Gestione del tempo </a:t>
            </a:r>
          </a:p>
          <a:p>
            <a:endParaRPr lang="it-IT" dirty="0" smtClean="0"/>
          </a:p>
          <a:p>
            <a:r>
              <a:rPr lang="it-IT" dirty="0" smtClean="0"/>
              <a:t>-  Inizialmente la gestione  delle lezioni di musica svolte seduti per terra 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1092</TotalTime>
  <Words>919</Words>
  <Application>Microsoft Macintosh PowerPoint</Application>
  <PresentationFormat>Presentazione su schermo (4:3)</PresentationFormat>
  <Paragraphs>101</Paragraphs>
  <Slides>8</Slides>
  <Notes>2</Notes>
  <HiddenSlides>0</HiddenSlides>
  <MMClips>0</MMClips>
  <ScaleCrop>false</ScaleCrop>
  <HeadingPairs>
    <vt:vector size="4" baseType="variant">
      <vt:variant>
        <vt:lpstr>Modello struttura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9" baseType="lpstr">
      <vt:lpstr>Tema di Office</vt:lpstr>
      <vt:lpstr>Facoltà di Scienze della Formazione  Corso di Laurea in Scienze della Formazione Primaria</vt:lpstr>
      <vt:lpstr>QUADRO TEORICO</vt:lpstr>
      <vt:lpstr>QUADRO TEORICO</vt:lpstr>
      <vt:lpstr>IL MIO PROGETTO</vt:lpstr>
      <vt:lpstr>1 U. D. LA FILASTROCCA E LE FRAZIONI</vt:lpstr>
      <vt:lpstr>2 U. D. GIOCHIAMO CON LE FRAZIONI E IL PENTAGRAMMA</vt:lpstr>
      <vt:lpstr>3 U. D. Esploriamo il mondo con la geometria  e il corpo </vt:lpstr>
      <vt:lpstr>AUTOVALUTAZIONE  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Facoltà di Scienze della Formazione  Corso di Laurea in Scienze della Formazione Primaria</dc:title>
  <dc:creator>Giulia Lamorte</dc:creator>
  <cp:lastModifiedBy>Ana Millan Gasca</cp:lastModifiedBy>
  <cp:revision>113</cp:revision>
  <dcterms:created xsi:type="dcterms:W3CDTF">2013-12-14T09:32:15Z</dcterms:created>
  <dcterms:modified xsi:type="dcterms:W3CDTF">2013-12-14T09:32:42Z</dcterms:modified>
</cp:coreProperties>
</file>